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8" r:id="rId4"/>
    <p:sldId id="258" r:id="rId5"/>
    <p:sldId id="269" r:id="rId6"/>
    <p:sldId id="283" r:id="rId7"/>
    <p:sldId id="284" r:id="rId8"/>
    <p:sldId id="259" r:id="rId9"/>
    <p:sldId id="285" r:id="rId10"/>
    <p:sldId id="286" r:id="rId11"/>
    <p:sldId id="287" r:id="rId12"/>
    <p:sldId id="274" r:id="rId13"/>
    <p:sldId id="262" r:id="rId14"/>
    <p:sldId id="263" r:id="rId15"/>
    <p:sldId id="264" r:id="rId16"/>
    <p:sldId id="277" r:id="rId17"/>
    <p:sldId id="266" r:id="rId18"/>
    <p:sldId id="265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7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modifier le format des notes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&lt;en-tête&gt;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&lt;date/heure&gt;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&lt;pied de page&gt;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DF3098B2-76C2-41A7-B990-16F4D8395C06}" type="slidenum">
              <a:rPr lang="fr-FR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‹N°›</a:t>
            </a:fld>
            <a:endParaRPr lang="fr-F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fr-FR" sz="20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A43B600-13EF-4559-AC94-97532455093E}" type="slidenum">
              <a:rPr lang="fr-FR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4</a:t>
            </a:fld>
            <a:endParaRPr lang="fr-F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pic>
        <p:nvPicPr>
          <p:cNvPr id="37" name="Image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re. 2 contenus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Modifiez le style du titre</a:t>
            </a:r>
            <a:endParaRPr lang="fr-FR" sz="18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plan de texte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niveau de plan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 de plan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 de plan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 de plan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Sixième niveau de plan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Septième niveau de planModifiez les styles du texte du masque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fr-F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Deuxième niveau</a:t>
            </a:r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Troisième niveau</a:t>
            </a:r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Quatrième niveau</a:t>
            </a:r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fr-F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Cinquième niveau</a:t>
            </a:r>
            <a:endParaRPr lang="fr-F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25/02/2020</a:t>
            </a:r>
            <a:endParaRPr lang="fr-F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fr-FR" sz="2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C15DBA2-CEB8-4BC4-8FE7-78E1EC281772}" type="slidenum">
              <a:rPr lang="fr-FR" sz="12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‹N°›</a:t>
            </a:fld>
            <a:endParaRPr lang="fr-F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leonardointeractivemuseum.com/f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esciatourism.it/fr/que-faire/santa-giulia-musee-de-la-ville/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s://artsupp.com/fr/brescia/musees/parco-archeologico-di-brixia-romana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2"/>
          <p:cNvSpPr/>
          <p:nvPr/>
        </p:nvSpPr>
        <p:spPr>
          <a:xfrm>
            <a:off x="0" y="2034643"/>
            <a:ext cx="9143640" cy="82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Séjour en Lombardie</a:t>
            </a:r>
          </a:p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Milan, </a:t>
            </a:r>
            <a:r>
              <a:rPr lang="fr-FR" sz="3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Lac d’</a:t>
            </a:r>
            <a:r>
              <a:rPr lang="fr-FR" sz="3600" b="1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Iséo</a:t>
            </a:r>
            <a:r>
              <a:rPr lang="fr-FR" sz="3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fr-FR" sz="3600" b="1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Bescia</a:t>
            </a:r>
            <a:r>
              <a:rPr lang="fr-FR" sz="3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Vérone</a:t>
            </a:r>
            <a:endParaRPr lang="fr-FR" sz="36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16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970228" y="3336216"/>
            <a:ext cx="8000999" cy="5364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Du Lundi 7 avril  au Vendredi 11 avril 2025</a:t>
            </a:r>
            <a:endParaRPr lang="fr-FR" sz="2800" strike="noStrike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48" name="CustomShape 5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B0CA489-BB40-4092-9F55-D8CF13B16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80" y="140486"/>
            <a:ext cx="2146635" cy="2146635"/>
          </a:xfrm>
          <a:prstGeom prst="rect">
            <a:avLst/>
          </a:prstGeom>
          <a:noFill/>
        </p:spPr>
      </p:pic>
      <p:pic>
        <p:nvPicPr>
          <p:cNvPr id="1026" name="Picture 2" descr="Tous les billets et visites au Dôme de Milan">
            <a:extLst>
              <a:ext uri="{FF2B5EF4-FFF2-40B4-BE49-F238E27FC236}">
                <a16:creationId xmlns:a16="http://schemas.microsoft.com/office/drawing/2014/main" id="{6E3B8CAF-30FA-6B53-5CFB-D31F1FFFE2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3"/>
          <a:stretch/>
        </p:blipFill>
        <p:spPr bwMode="auto">
          <a:xfrm>
            <a:off x="4333835" y="101468"/>
            <a:ext cx="3793563" cy="198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'Italie en train : de Milan au lac d'Iseo, découverte de la Lombardie du  patrimoine et des lacs">
            <a:extLst>
              <a:ext uri="{FF2B5EF4-FFF2-40B4-BE49-F238E27FC236}">
                <a16:creationId xmlns:a16="http://schemas.microsoft.com/office/drawing/2014/main" id="{611E4662-23FC-5D5A-9063-C6E86F1F19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" r="20176"/>
          <a:stretch/>
        </p:blipFill>
        <p:spPr bwMode="auto">
          <a:xfrm>
            <a:off x="155520" y="4228741"/>
            <a:ext cx="2949989" cy="194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33E34B6-AEBF-5291-296E-0AB4620708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0"/>
          <a:stretch/>
        </p:blipFill>
        <p:spPr bwMode="auto">
          <a:xfrm>
            <a:off x="6618794" y="4380519"/>
            <a:ext cx="2352433" cy="166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3148DAE-06B5-F0C2-C507-939E1413021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6217"/>
          <a:stretch/>
        </p:blipFill>
        <p:spPr>
          <a:xfrm>
            <a:off x="3467664" y="3872665"/>
            <a:ext cx="2960688" cy="2605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AA90326-7BA7-E427-4A9F-6A4DF0536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126" y="0"/>
            <a:ext cx="7325747" cy="341995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450B64A-56F3-F703-E3C1-F7502821F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846" y="3759710"/>
            <a:ext cx="5629027" cy="2657716"/>
          </a:xfrm>
          <a:prstGeom prst="rect">
            <a:avLst/>
          </a:prstGeom>
        </p:spPr>
      </p:pic>
      <p:pic>
        <p:nvPicPr>
          <p:cNvPr id="6146" name="Picture 2" descr="Que faire à Vérone : mes 14 visites et activités coup de coeur !">
            <a:extLst>
              <a:ext uri="{FF2B5EF4-FFF2-40B4-BE49-F238E27FC236}">
                <a16:creationId xmlns:a16="http://schemas.microsoft.com/office/drawing/2014/main" id="{09159786-A355-273D-B60B-D7A4D021A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85" y="3985402"/>
            <a:ext cx="2303255" cy="153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184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7" name="Rectangle 7176">
            <a:extLst>
              <a:ext uri="{FF2B5EF4-FFF2-40B4-BE49-F238E27FC236}">
                <a16:creationId xmlns:a16="http://schemas.microsoft.com/office/drawing/2014/main" id="{854ECEBE-9353-406C-9313-02A517A31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7179" name="Freeform: Shape 7178">
            <a:extLst>
              <a:ext uri="{FF2B5EF4-FFF2-40B4-BE49-F238E27FC236}">
                <a16:creationId xmlns:a16="http://schemas.microsoft.com/office/drawing/2014/main" id="{86806086-A782-4311-A63B-1A68574D8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926" y="-15901"/>
            <a:ext cx="4933752" cy="5814891"/>
          </a:xfrm>
          <a:custGeom>
            <a:avLst/>
            <a:gdLst>
              <a:gd name="connsiteX0" fmla="*/ 1667657 w 6578337"/>
              <a:gd name="connsiteY0" fmla="*/ 0 h 5814891"/>
              <a:gd name="connsiteX1" fmla="*/ 5296215 w 6578337"/>
              <a:gd name="connsiteY1" fmla="*/ 0 h 5814891"/>
              <a:gd name="connsiteX2" fmla="*/ 5354505 w 6578337"/>
              <a:gd name="connsiteY2" fmla="*/ 38974 h 5814891"/>
              <a:gd name="connsiteX3" fmla="*/ 5772761 w 6578337"/>
              <a:gd name="connsiteY3" fmla="*/ 430996 h 5814891"/>
              <a:gd name="connsiteX4" fmla="*/ 6578337 w 6578337"/>
              <a:gd name="connsiteY4" fmla="*/ 2842158 h 5814891"/>
              <a:gd name="connsiteX5" fmla="*/ 6219497 w 6578337"/>
              <a:gd name="connsiteY5" fmla="*/ 3831001 h 5814891"/>
              <a:gd name="connsiteX6" fmla="*/ 5157059 w 6578337"/>
              <a:gd name="connsiteY6" fmla="*/ 4751758 h 5814891"/>
              <a:gd name="connsiteX7" fmla="*/ 4923464 w 6578337"/>
              <a:gd name="connsiteY7" fmla="*/ 4927890 h 5814891"/>
              <a:gd name="connsiteX8" fmla="*/ 3004017 w 6578337"/>
              <a:gd name="connsiteY8" fmla="*/ 5814891 h 5814891"/>
              <a:gd name="connsiteX9" fmla="*/ 475534 w 6578337"/>
              <a:gd name="connsiteY9" fmla="*/ 4373098 h 5814891"/>
              <a:gd name="connsiteX10" fmla="*/ 206071 w 6578337"/>
              <a:gd name="connsiteY10" fmla="*/ 4004246 h 5814891"/>
              <a:gd name="connsiteX11" fmla="*/ 79385 w 6578337"/>
              <a:gd name="connsiteY11" fmla="*/ 3833508 h 5814891"/>
              <a:gd name="connsiteX12" fmla="*/ 0 w 6578337"/>
              <a:gd name="connsiteY12" fmla="*/ 3721725 h 5814891"/>
              <a:gd name="connsiteX13" fmla="*/ 0 w 6578337"/>
              <a:gd name="connsiteY13" fmla="*/ 1581323 h 5814891"/>
              <a:gd name="connsiteX14" fmla="*/ 168477 w 6578337"/>
              <a:gd name="connsiteY14" fmla="*/ 1300525 h 5814891"/>
              <a:gd name="connsiteX15" fmla="*/ 885512 w 6578337"/>
              <a:gd name="connsiteY15" fmla="*/ 515238 h 5814891"/>
              <a:gd name="connsiteX16" fmla="*/ 1494824 w 6578337"/>
              <a:gd name="connsiteY16" fmla="*/ 90742 h 58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78337" h="5814891">
                <a:moveTo>
                  <a:pt x="1667657" y="0"/>
                </a:moveTo>
                <a:lnTo>
                  <a:pt x="5296215" y="0"/>
                </a:lnTo>
                <a:lnTo>
                  <a:pt x="5354505" y="38974"/>
                </a:lnTo>
                <a:cubicBezTo>
                  <a:pt x="5505893" y="152699"/>
                  <a:pt x="5645664" y="283643"/>
                  <a:pt x="5772761" y="430996"/>
                </a:cubicBezTo>
                <a:cubicBezTo>
                  <a:pt x="6292274" y="1033532"/>
                  <a:pt x="6578337" y="1889809"/>
                  <a:pt x="6578337" y="2842158"/>
                </a:cubicBezTo>
                <a:cubicBezTo>
                  <a:pt x="6578337" y="3222117"/>
                  <a:pt x="6467617" y="3527065"/>
                  <a:pt x="6219497" y="3831001"/>
                </a:cubicBezTo>
                <a:cubicBezTo>
                  <a:pt x="5959965" y="4148933"/>
                  <a:pt x="5569997" y="4441763"/>
                  <a:pt x="5157059" y="4751758"/>
                </a:cubicBezTo>
                <a:cubicBezTo>
                  <a:pt x="5080873" y="4808882"/>
                  <a:pt x="5002168" y="4868026"/>
                  <a:pt x="4923464" y="4927890"/>
                </a:cubicBezTo>
                <a:cubicBezTo>
                  <a:pt x="4218974" y="5463640"/>
                  <a:pt x="3704799" y="5814891"/>
                  <a:pt x="3004017" y="5814891"/>
                </a:cubicBezTo>
                <a:cubicBezTo>
                  <a:pt x="1936240" y="5814891"/>
                  <a:pt x="1180025" y="5383723"/>
                  <a:pt x="475534" y="4373098"/>
                </a:cubicBezTo>
                <a:cubicBezTo>
                  <a:pt x="383343" y="4240819"/>
                  <a:pt x="293225" y="4120515"/>
                  <a:pt x="206071" y="4004246"/>
                </a:cubicBezTo>
                <a:cubicBezTo>
                  <a:pt x="160920" y="3943985"/>
                  <a:pt x="118700" y="3887339"/>
                  <a:pt x="79385" y="3833508"/>
                </a:cubicBezTo>
                <a:lnTo>
                  <a:pt x="0" y="3721725"/>
                </a:lnTo>
                <a:lnTo>
                  <a:pt x="0" y="1581323"/>
                </a:lnTo>
                <a:lnTo>
                  <a:pt x="168477" y="1300525"/>
                </a:lnTo>
                <a:cubicBezTo>
                  <a:pt x="359173" y="1017017"/>
                  <a:pt x="599372" y="753795"/>
                  <a:pt x="885512" y="515238"/>
                </a:cubicBezTo>
                <a:cubicBezTo>
                  <a:pt x="1073010" y="358870"/>
                  <a:pt x="1278109" y="216205"/>
                  <a:pt x="1494824" y="90742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172" name="Picture 4" descr="Aperçu de la photo">
            <a:extLst>
              <a:ext uri="{FF2B5EF4-FFF2-40B4-BE49-F238E27FC236}">
                <a16:creationId xmlns:a16="http://schemas.microsoft.com/office/drawing/2014/main" id="{50C3FFB7-C406-F253-8ED0-5C24AA82E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9" b="-2"/>
          <a:stretch/>
        </p:blipFill>
        <p:spPr bwMode="auto">
          <a:xfrm>
            <a:off x="20" y="-2"/>
            <a:ext cx="4742351" cy="5593660"/>
          </a:xfrm>
          <a:custGeom>
            <a:avLst/>
            <a:gdLst/>
            <a:ahLst/>
            <a:cxnLst/>
            <a:rect l="l" t="t" r="r" b="b"/>
            <a:pathLst>
              <a:path w="6323162" h="5593660">
                <a:moveTo>
                  <a:pt x="2177447" y="0"/>
                </a:move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1" name="Freeform: Shape 7180">
            <a:extLst>
              <a:ext uri="{FF2B5EF4-FFF2-40B4-BE49-F238E27FC236}">
                <a16:creationId xmlns:a16="http://schemas.microsoft.com/office/drawing/2014/main" id="{CE71458B-DF80-43DF-9693-2EC3878AC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42371" cy="5593660"/>
          </a:xfrm>
          <a:custGeom>
            <a:avLst/>
            <a:gdLst>
              <a:gd name="connsiteX0" fmla="*/ 2177447 w 6323162"/>
              <a:gd name="connsiteY0" fmla="*/ 0 h 5593660"/>
              <a:gd name="connsiteX1" fmla="*/ 2572776 w 6323162"/>
              <a:gd name="connsiteY1" fmla="*/ 0 h 5593660"/>
              <a:gd name="connsiteX2" fmla="*/ 2279674 w 6323162"/>
              <a:gd name="connsiteY2" fmla="*/ 98163 h 5593660"/>
              <a:gd name="connsiteX3" fmla="*/ 1163390 w 6323162"/>
              <a:gd name="connsiteY3" fmla="*/ 758946 h 5593660"/>
              <a:gd name="connsiteX4" fmla="*/ 391288 w 6323162"/>
              <a:gd name="connsiteY4" fmla="*/ 1711778 h 5593660"/>
              <a:gd name="connsiteX5" fmla="*/ 111318 w 6323162"/>
              <a:gd name="connsiteY5" fmla="*/ 2820666 h 5593660"/>
              <a:gd name="connsiteX6" fmla="*/ 574682 w 6323162"/>
              <a:gd name="connsiteY6" fmla="*/ 3850310 h 5593660"/>
              <a:gd name="connsiteX7" fmla="*/ 808161 w 6323162"/>
              <a:gd name="connsiteY7" fmla="*/ 4177123 h 5593660"/>
              <a:gd name="connsiteX8" fmla="*/ 2998992 w 6323162"/>
              <a:gd name="connsiteY8" fmla="*/ 5454594 h 5593660"/>
              <a:gd name="connsiteX9" fmla="*/ 4662117 w 6323162"/>
              <a:gd name="connsiteY9" fmla="*/ 4668685 h 5593660"/>
              <a:gd name="connsiteX10" fmla="*/ 4864518 w 6323162"/>
              <a:gd name="connsiteY10" fmla="*/ 4512627 h 5593660"/>
              <a:gd name="connsiteX11" fmla="*/ 5785079 w 6323162"/>
              <a:gd name="connsiteY11" fmla="*/ 3696808 h 5593660"/>
              <a:gd name="connsiteX12" fmla="*/ 6095999 w 6323162"/>
              <a:gd name="connsiteY12" fmla="*/ 2820666 h 5593660"/>
              <a:gd name="connsiteX13" fmla="*/ 5397999 w 6323162"/>
              <a:gd name="connsiteY13" fmla="*/ 684305 h 5593660"/>
              <a:gd name="connsiteX14" fmla="*/ 4612801 w 6323162"/>
              <a:gd name="connsiteY14" fmla="*/ 81166 h 5593660"/>
              <a:gd name="connsiteX15" fmla="*/ 4406067 w 6323162"/>
              <a:gd name="connsiteY15" fmla="*/ 0 h 5593660"/>
              <a:gd name="connsiteX16" fmla="*/ 4826316 w 6323162"/>
              <a:gd name="connsiteY16" fmla="*/ 0 h 5593660"/>
              <a:gd name="connsiteX17" fmla="*/ 4971508 w 6323162"/>
              <a:gd name="connsiteY17" fmla="*/ 75777 h 5593660"/>
              <a:gd name="connsiteX18" fmla="*/ 5577109 w 6323162"/>
              <a:gd name="connsiteY18" fmla="*/ 586873 h 5593660"/>
              <a:gd name="connsiteX19" fmla="*/ 6323162 w 6323162"/>
              <a:gd name="connsiteY19" fmla="*/ 2829148 h 5593660"/>
              <a:gd name="connsiteX20" fmla="*/ 5990836 w 6323162"/>
              <a:gd name="connsiteY20" fmla="*/ 3748729 h 5593660"/>
              <a:gd name="connsiteX21" fmla="*/ 5006899 w 6323162"/>
              <a:gd name="connsiteY21" fmla="*/ 4604992 h 5593660"/>
              <a:gd name="connsiteX22" fmla="*/ 4790566 w 6323162"/>
              <a:gd name="connsiteY22" fmla="*/ 4768788 h 5593660"/>
              <a:gd name="connsiteX23" fmla="*/ 3012943 w 6323162"/>
              <a:gd name="connsiteY23" fmla="*/ 5593660 h 5593660"/>
              <a:gd name="connsiteX24" fmla="*/ 671286 w 6323162"/>
              <a:gd name="connsiteY24" fmla="*/ 4252856 h 5593660"/>
              <a:gd name="connsiteX25" fmla="*/ 421733 w 6323162"/>
              <a:gd name="connsiteY25" fmla="*/ 3909839 h 5593660"/>
              <a:gd name="connsiteX26" fmla="*/ 48655 w 6323162"/>
              <a:gd name="connsiteY26" fmla="*/ 3351082 h 5593660"/>
              <a:gd name="connsiteX27" fmla="*/ 0 w 6323162"/>
              <a:gd name="connsiteY27" fmla="*/ 3239820 h 5593660"/>
              <a:gd name="connsiteX28" fmla="*/ 0 w 6323162"/>
              <a:gd name="connsiteY28" fmla="*/ 2248150 h 5593660"/>
              <a:gd name="connsiteX29" fmla="*/ 1658 w 6323162"/>
              <a:gd name="connsiteY29" fmla="*/ 2239520 h 5593660"/>
              <a:gd name="connsiteX30" fmla="*/ 225714 w 6323162"/>
              <a:gd name="connsiteY30" fmla="*/ 1665285 h 5593660"/>
              <a:gd name="connsiteX31" fmla="*/ 1050970 w 6323162"/>
              <a:gd name="connsiteY31" fmla="*/ 665214 h 5593660"/>
              <a:gd name="connsiteX32" fmla="*/ 1923692 w 6323162"/>
              <a:gd name="connsiteY32" fmla="*/ 107844 h 55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23162" h="5593660">
                <a:moveTo>
                  <a:pt x="2177447" y="0"/>
                </a:moveTo>
                <a:lnTo>
                  <a:pt x="2572776" y="0"/>
                </a:lnTo>
                <a:lnTo>
                  <a:pt x="2279674" y="98163"/>
                </a:lnTo>
                <a:cubicBezTo>
                  <a:pt x="1874231" y="253327"/>
                  <a:pt x="1488311" y="481852"/>
                  <a:pt x="1163390" y="758946"/>
                </a:cubicBezTo>
                <a:cubicBezTo>
                  <a:pt x="832819" y="1040772"/>
                  <a:pt x="573013" y="1361447"/>
                  <a:pt x="391288" y="1711778"/>
                </a:cubicBezTo>
                <a:cubicBezTo>
                  <a:pt x="205583" y="2069903"/>
                  <a:pt x="111318" y="2442986"/>
                  <a:pt x="111318" y="2820666"/>
                </a:cubicBezTo>
                <a:cubicBezTo>
                  <a:pt x="111318" y="3201031"/>
                  <a:pt x="261705" y="3423166"/>
                  <a:pt x="574682" y="3850310"/>
                </a:cubicBezTo>
                <a:cubicBezTo>
                  <a:pt x="650197" y="3953327"/>
                  <a:pt x="728281" y="4059920"/>
                  <a:pt x="808161" y="4177123"/>
                </a:cubicBezTo>
                <a:cubicBezTo>
                  <a:pt x="1418574" y="5072567"/>
                  <a:pt x="2073806" y="5454594"/>
                  <a:pt x="2998992" y="5454594"/>
                </a:cubicBezTo>
                <a:cubicBezTo>
                  <a:pt x="3606192" y="5454594"/>
                  <a:pt x="4051705" y="5143376"/>
                  <a:pt x="4662117" y="4668685"/>
                </a:cubicBezTo>
                <a:cubicBezTo>
                  <a:pt x="4730310" y="4615645"/>
                  <a:pt x="4798505" y="4563242"/>
                  <a:pt x="4864518" y="4512627"/>
                </a:cubicBezTo>
                <a:cubicBezTo>
                  <a:pt x="5222313" y="4237963"/>
                  <a:pt x="5560204" y="3978506"/>
                  <a:pt x="5785079" y="3696808"/>
                </a:cubicBezTo>
                <a:cubicBezTo>
                  <a:pt x="6000066" y="3427513"/>
                  <a:pt x="6095999" y="3157320"/>
                  <a:pt x="6095999" y="2820666"/>
                </a:cubicBezTo>
                <a:cubicBezTo>
                  <a:pt x="6095999" y="1976856"/>
                  <a:pt x="5848138" y="1218170"/>
                  <a:pt x="5397999" y="684305"/>
                </a:cubicBezTo>
                <a:cubicBezTo>
                  <a:pt x="5177750" y="423188"/>
                  <a:pt x="4913577" y="220223"/>
                  <a:pt x="4612801" y="81166"/>
                </a:cubicBezTo>
                <a:lnTo>
                  <a:pt x="4406067" y="0"/>
                </a:ln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183" name="Freeform: Shape 7182">
            <a:extLst>
              <a:ext uri="{FF2B5EF4-FFF2-40B4-BE49-F238E27FC236}">
                <a16:creationId xmlns:a16="http://schemas.microsoft.com/office/drawing/2014/main" id="{DE1994AC-22D1-4B48-9EDA-BE373E704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6318" y="1415331"/>
            <a:ext cx="4249494" cy="5466522"/>
          </a:xfrm>
          <a:custGeom>
            <a:avLst/>
            <a:gdLst>
              <a:gd name="connsiteX0" fmla="*/ 3113576 w 5665992"/>
              <a:gd name="connsiteY0" fmla="*/ 1556 h 5401530"/>
              <a:gd name="connsiteX1" fmla="*/ 4468777 w 5665992"/>
              <a:gd name="connsiteY1" fmla="*/ 405866 h 5401530"/>
              <a:gd name="connsiteX2" fmla="*/ 5525792 w 5665992"/>
              <a:gd name="connsiteY2" fmla="*/ 1317461 h 5401530"/>
              <a:gd name="connsiteX3" fmla="*/ 5665992 w 5665992"/>
              <a:gd name="connsiteY3" fmla="*/ 1506159 h 5401530"/>
              <a:gd name="connsiteX4" fmla="*/ 5665992 w 5665992"/>
              <a:gd name="connsiteY4" fmla="*/ 5401530 h 5401530"/>
              <a:gd name="connsiteX5" fmla="*/ 965932 w 5665992"/>
              <a:gd name="connsiteY5" fmla="*/ 5401530 h 5401530"/>
              <a:gd name="connsiteX6" fmla="*/ 836753 w 5665992"/>
              <a:gd name="connsiteY6" fmla="*/ 5181943 h 5401530"/>
              <a:gd name="connsiteX7" fmla="*/ 509793 w 5665992"/>
              <a:gd name="connsiteY7" fmla="*/ 4458111 h 5401530"/>
              <a:gd name="connsiteX8" fmla="*/ 251995 w 5665992"/>
              <a:gd name="connsiteY8" fmla="*/ 1805844 h 5401530"/>
              <a:gd name="connsiteX9" fmla="*/ 3113576 w 5665992"/>
              <a:gd name="connsiteY9" fmla="*/ 1556 h 540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5992" h="540153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7170" name="Picture 2" descr="Que faire à Vérone : mes 14 visites et activités coup de coeur !">
            <a:extLst>
              <a:ext uri="{FF2B5EF4-FFF2-40B4-BE49-F238E27FC236}">
                <a16:creationId xmlns:a16="http://schemas.microsoft.com/office/drawing/2014/main" id="{F76020EF-3C82-E7C2-5C67-170760FD1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1" r="26103" b="-1"/>
          <a:stretch/>
        </p:blipFill>
        <p:spPr bwMode="auto">
          <a:xfrm>
            <a:off x="5096947" y="1685367"/>
            <a:ext cx="4047053" cy="5172635"/>
          </a:xfrm>
          <a:custGeom>
            <a:avLst/>
            <a:gdLst/>
            <a:ahLst/>
            <a:cxnLst/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600"/>
                </a:lnTo>
                <a:lnTo>
                  <a:pt x="5396070" y="4888539"/>
                </a:lnTo>
                <a:lnTo>
                  <a:pt x="5373530" y="4924165"/>
                </a:lnTo>
                <a:cubicBezTo>
                  <a:pt x="5310112" y="5013254"/>
                  <a:pt x="5241620" y="5088864"/>
                  <a:pt x="5168684" y="5154829"/>
                </a:cubicBezTo>
                <a:lnTo>
                  <a:pt x="5146924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2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5" name="Freeform: Shape 7184">
            <a:extLst>
              <a:ext uri="{FF2B5EF4-FFF2-40B4-BE49-F238E27FC236}">
                <a16:creationId xmlns:a16="http://schemas.microsoft.com/office/drawing/2014/main" id="{22220111-5018-4EB7-A38B-79BD37F7C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6947" y="1685365"/>
            <a:ext cx="4047053" cy="5172635"/>
          </a:xfrm>
          <a:custGeom>
            <a:avLst/>
            <a:gdLst>
              <a:gd name="connsiteX0" fmla="*/ 2809770 w 5396070"/>
              <a:gd name="connsiteY0" fmla="*/ 1442 h 5172635"/>
              <a:gd name="connsiteX1" fmla="*/ 4032739 w 5396070"/>
              <a:gd name="connsiteY1" fmla="*/ 376223 h 5172635"/>
              <a:gd name="connsiteX2" fmla="*/ 5362614 w 5396070"/>
              <a:gd name="connsiteY2" fmla="*/ 1796088 h 5172635"/>
              <a:gd name="connsiteX3" fmla="*/ 5396070 w 5396070"/>
              <a:gd name="connsiteY3" fmla="*/ 1864599 h 5172635"/>
              <a:gd name="connsiteX4" fmla="*/ 5396070 w 5396070"/>
              <a:gd name="connsiteY4" fmla="*/ 1981756 h 5172635"/>
              <a:gd name="connsiteX5" fmla="*/ 5363566 w 5396070"/>
              <a:gd name="connsiteY5" fmla="*/ 1915670 h 5172635"/>
              <a:gd name="connsiteX6" fmla="*/ 4071524 w 5396070"/>
              <a:gd name="connsiteY6" fmla="*/ 546090 h 5172635"/>
              <a:gd name="connsiteX7" fmla="*/ 2883346 w 5396070"/>
              <a:gd name="connsiteY7" fmla="*/ 184583 h 5172635"/>
              <a:gd name="connsiteX8" fmla="*/ 374449 w 5396070"/>
              <a:gd name="connsiteY8" fmla="*/ 1797850 h 5172635"/>
              <a:gd name="connsiteX9" fmla="*/ 600473 w 5396070"/>
              <a:gd name="connsiteY9" fmla="*/ 4169322 h 5172635"/>
              <a:gd name="connsiteX10" fmla="*/ 971928 w 5396070"/>
              <a:gd name="connsiteY10" fmla="*/ 4966944 h 5172635"/>
              <a:gd name="connsiteX11" fmla="*/ 1112598 w 5396070"/>
              <a:gd name="connsiteY11" fmla="*/ 5172635 h 5172635"/>
              <a:gd name="connsiteX12" fmla="*/ 987172 w 5396070"/>
              <a:gd name="connsiteY12" fmla="*/ 5172635 h 5172635"/>
              <a:gd name="connsiteX13" fmla="*/ 842383 w 5396070"/>
              <a:gd name="connsiteY13" fmla="*/ 4959392 h 5172635"/>
              <a:gd name="connsiteX14" fmla="*/ 460051 w 5396070"/>
              <a:gd name="connsiteY14" fmla="*/ 4132485 h 5172635"/>
              <a:gd name="connsiteX15" fmla="*/ 227408 w 5396070"/>
              <a:gd name="connsiteY15" fmla="*/ 1673941 h 5172635"/>
              <a:gd name="connsiteX16" fmla="*/ 2809770 w 5396070"/>
              <a:gd name="connsiteY16" fmla="*/ 1442 h 517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599"/>
                </a:lnTo>
                <a:lnTo>
                  <a:pt x="5396070" y="1981756"/>
                </a:lnTo>
                <a:lnTo>
                  <a:pt x="5363566" y="1915670"/>
                </a:lnTo>
                <a:cubicBezTo>
                  <a:pt x="5061125" y="1353703"/>
                  <a:pt x="4612597" y="864671"/>
                  <a:pt x="4071524" y="546090"/>
                </a:cubicBezTo>
                <a:cubicBezTo>
                  <a:pt x="3676324" y="313400"/>
                  <a:pt x="3274582" y="198273"/>
                  <a:pt x="2883346" y="184583"/>
                </a:cubicBezTo>
                <a:cubicBezTo>
                  <a:pt x="1883526" y="149597"/>
                  <a:pt x="952339" y="777074"/>
                  <a:pt x="374449" y="1797850"/>
                </a:cubicBezTo>
                <a:cubicBezTo>
                  <a:pt x="-90765" y="2619591"/>
                  <a:pt x="273440" y="3349133"/>
                  <a:pt x="600473" y="4169322"/>
                </a:cubicBezTo>
                <a:cubicBezTo>
                  <a:pt x="712134" y="4449376"/>
                  <a:pt x="823802" y="4721229"/>
                  <a:pt x="971928" y="4966944"/>
                </a:cubicBezTo>
                <a:lnTo>
                  <a:pt x="1112598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1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371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5630306-2D64-414B-B1E3-358DD0347DC0}"/>
              </a:ext>
            </a:extLst>
          </p:cNvPr>
          <p:cNvSpPr txBox="1"/>
          <p:nvPr/>
        </p:nvSpPr>
        <p:spPr>
          <a:xfrm>
            <a:off x="149899" y="1999725"/>
            <a:ext cx="8844202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485900" algn="ctr" hangingPunct="0"/>
            <a:r>
              <a:rPr lang="fr-FR" sz="24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Départ de votre lieu d’hébergement à 8h. </a:t>
            </a:r>
          </a:p>
          <a:p>
            <a:pPr indent="-1485900" algn="ctr" hangingPunct="0"/>
            <a:r>
              <a:rPr lang="fr-FR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R</a:t>
            </a:r>
            <a:r>
              <a:rPr lang="fr-FR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epas froid fourni par l’hôtel ; </a:t>
            </a:r>
            <a:r>
              <a:rPr lang="fr-FR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PENSER A PRENDRE TOUTES VOS AFFAIRES</a:t>
            </a:r>
          </a:p>
          <a:p>
            <a:pPr indent="-1485900" algn="ctr" hangingPunct="0"/>
            <a:r>
              <a:rPr lang="it-IT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Matinée </a:t>
            </a:r>
            <a:r>
              <a:rPr lang="it-IT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: visite du Castello Sforzesco (</a:t>
            </a:r>
            <a:r>
              <a:rPr lang="it-IT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château des Sforza</a:t>
            </a:r>
            <a:r>
              <a:rPr lang="it-IT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) . Puis de la basilique San Ambrogio</a:t>
            </a:r>
            <a:endParaRPr lang="fr-FR" sz="2000" dirty="0">
              <a:solidFill>
                <a:srgbClr val="FF0000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it-IT" sz="2000" dirty="0">
                <a:effectLst/>
                <a:latin typeface="+mj-lt"/>
                <a:ea typeface="Times New Roman" panose="02020603050405020304" pitchFamily="18" charset="0"/>
              </a:rPr>
              <a:t>	</a:t>
            </a:r>
          </a:p>
          <a:p>
            <a:pPr indent="-1485900" algn="ctr" hangingPunct="0"/>
            <a:endParaRPr lang="it-IT" sz="2000" dirty="0">
              <a:effectLst/>
              <a:latin typeface="+mj-lt"/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it-IT" sz="2000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Vers 12h 30 </a:t>
            </a:r>
            <a:r>
              <a:rPr lang="fr-FR" sz="2000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Pique nique dans le Parc du Castello </a:t>
            </a:r>
          </a:p>
          <a:p>
            <a:pPr indent="-1485900" algn="ctr" hangingPunct="0"/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Après-midi  </a:t>
            </a:r>
            <a:r>
              <a:rPr lang="fr-FR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visite de l’un des plus grands  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Musées des Sciences et techniques du monde, le Musée   Léonardo </a:t>
            </a:r>
            <a:r>
              <a:rPr lang="fr-FR" sz="20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de Vinci </a:t>
            </a:r>
            <a:r>
              <a:rPr lang="fr-FR" sz="1600" b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https://leonardointeractivemuseum.com/fr/</a:t>
            </a:r>
            <a:endParaRPr lang="fr-FR" sz="1600" dirty="0">
              <a:solidFill>
                <a:srgbClr val="00B050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fr-FR" sz="2000" i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Dîner dans un restaurant typique de Milan vers 19h</a:t>
            </a:r>
          </a:p>
          <a:p>
            <a:pPr indent="-1485900" algn="ctr" hangingPunct="0"/>
            <a:endParaRPr lang="fr-FR" sz="1400" i="1" dirty="0">
              <a:solidFill>
                <a:srgbClr val="FF0000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fr-FR" sz="24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Départ de Milan  pour Nîmes vers 22h.</a:t>
            </a:r>
          </a:p>
          <a:p>
            <a:pPr indent="-1485900" algn="ctr" hangingPunct="0"/>
            <a:r>
              <a:rPr lang="fr-FR" sz="2400" b="1" i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Arrivée VENDREDI 11 avril   vers  7 h devant le collège</a:t>
            </a:r>
            <a:endParaRPr lang="fr-FR" sz="2400" b="1" i="1" dirty="0">
              <a:solidFill>
                <a:srgbClr val="FF0000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9BE0C73-A727-489F-90AE-25C5886C7B44}"/>
              </a:ext>
            </a:extLst>
          </p:cNvPr>
          <p:cNvSpPr txBox="1"/>
          <p:nvPr/>
        </p:nvSpPr>
        <p:spPr>
          <a:xfrm>
            <a:off x="1788729" y="0"/>
            <a:ext cx="4575618" cy="889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strike="noStrike" kern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Jour 4 : </a:t>
            </a:r>
            <a:r>
              <a:rPr lang="en-US" sz="2800" b="1" strike="noStrike" kern="1200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jeudi</a:t>
            </a:r>
            <a:r>
              <a:rPr lang="en-US" sz="2800" b="1" strike="noStrike" kern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 10 </a:t>
            </a:r>
            <a:r>
              <a:rPr lang="en-US" sz="2800" b="1" strike="noStrike" kern="1200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avril</a:t>
            </a:r>
            <a:endParaRPr lang="en-US" sz="2800" b="1" strike="noStrike" kern="1200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Journée</a:t>
            </a:r>
            <a:r>
              <a:rPr lang="en-US" sz="2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+mj-ea"/>
                <a:cs typeface="+mj-cs"/>
              </a:rPr>
              <a:t> à Milan </a:t>
            </a:r>
            <a:endParaRPr lang="en-US" sz="2400" b="1" strike="noStrike" kern="1200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Château des Sforza — Wikipédia">
            <a:extLst>
              <a:ext uri="{FF2B5EF4-FFF2-40B4-BE49-F238E27FC236}">
                <a16:creationId xmlns:a16="http://schemas.microsoft.com/office/drawing/2014/main" id="{5E824C1A-EFF5-29AC-A7D6-AE8A2CF37B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7"/>
          <a:stretch/>
        </p:blipFill>
        <p:spPr bwMode="auto">
          <a:xfrm>
            <a:off x="0" y="465923"/>
            <a:ext cx="2619375" cy="146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Le château des Sforza ou Castello Sforzesco vue panoramique aérienne. Le  château des Sforza est situé dans la ville de Milan en Italie du nord Photo  Stock - Alamy">
            <a:extLst>
              <a:ext uri="{FF2B5EF4-FFF2-40B4-BE49-F238E27FC236}">
                <a16:creationId xmlns:a16="http://schemas.microsoft.com/office/drawing/2014/main" id="{51EE0969-502B-8A80-591B-C836818C2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347" y="66150"/>
            <a:ext cx="236220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Basilica di Sant'Ambrogio basilique à Milan">
            <a:extLst>
              <a:ext uri="{FF2B5EF4-FFF2-40B4-BE49-F238E27FC236}">
                <a16:creationId xmlns:a16="http://schemas.microsoft.com/office/drawing/2014/main" id="{3096BF1A-6F85-130B-9C06-525DEDEB3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99" y="3039367"/>
            <a:ext cx="2860586" cy="89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18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6" name="CustomShape 2"/>
          <p:cNvSpPr/>
          <p:nvPr/>
        </p:nvSpPr>
        <p:spPr>
          <a:xfrm>
            <a:off x="360" y="180360"/>
            <a:ext cx="91436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Avant le départ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303770" y="708300"/>
            <a:ext cx="8610189" cy="493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documents indispensables:</a:t>
            </a:r>
            <a:endParaRPr lang="fr-FR" sz="28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 pièce d’identité</a:t>
            </a:r>
            <a:r>
              <a:rPr lang="fr-FR" sz="24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la carte d’identité ou le passeport en cours de validité.</a:t>
            </a:r>
            <a:endParaRPr lang="fr-FR" sz="24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 carte européenne d’assurance maladie</a:t>
            </a:r>
            <a:r>
              <a:rPr lang="fr-FR" sz="24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fr-FR" sz="1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bagages:</a:t>
            </a:r>
            <a:endParaRPr lang="fr-FR" sz="24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9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BAGAGES NE DOIVENT PAS ETRE VOLUMINEUX.</a:t>
            </a:r>
            <a:endParaRPr lang="fr-FR" sz="20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4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 sac de sport ou valise de type bagage cabine</a:t>
            </a: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 Ne pas oublier vêtement en cas de pluie,  éviter les chaussures neuves, prévoir serviettes de toilettes. Chaussures confortables: on va marcher!</a:t>
            </a:r>
            <a:endParaRPr lang="fr-FR" sz="20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5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 petit sac  (type sac à dos) </a:t>
            </a: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pour le </a:t>
            </a: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repas froid, </a:t>
            </a: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</a:t>
            </a: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carnet de voyage</a:t>
            </a:r>
          </a:p>
          <a:p>
            <a:pPr>
              <a:lnSpc>
                <a:spcPct val="100000"/>
              </a:lnSpc>
            </a:pP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 </a:t>
            </a:r>
            <a:r>
              <a:rPr lang="fr-FR" sz="2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chemise à Rabats </a:t>
            </a: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préférence </a:t>
            </a:r>
            <a:r>
              <a:rPr lang="fr-FR" sz="20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étanche</a:t>
            </a:r>
            <a:r>
              <a:rPr lang="fr-FR" sz="20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(pour le carnet de voyage et fiches à remplir + crayons, gommes, stylos</a:t>
            </a:r>
            <a:endParaRPr lang="fr-FR" sz="9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Rappel important:</a:t>
            </a:r>
            <a:endParaRPr lang="fr-FR" sz="20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000" b="1" u="sng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La nourriture est interdite dans l’autocar ainsi que bonbons et </a:t>
            </a:r>
            <a:r>
              <a:rPr lang="fr-FR" sz="2000" b="1" u="sng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chewing</a:t>
            </a:r>
            <a:r>
              <a:rPr lang="fr-FR" sz="2000" b="1" u="sng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fr-FR" sz="2000" b="1" u="sng" strike="noStrike" spc="-1" dirty="0" err="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gums</a:t>
            </a:r>
            <a:r>
              <a:rPr lang="fr-FR" sz="2000" b="1" u="sng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fr-FR" sz="20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8" name="Picture 2"/>
          <p:cNvPicPr/>
          <p:nvPr/>
        </p:nvPicPr>
        <p:blipFill>
          <a:blip r:embed="rId2"/>
          <a:stretch/>
        </p:blipFill>
        <p:spPr>
          <a:xfrm>
            <a:off x="5964767" y="1891995"/>
            <a:ext cx="929160" cy="1013040"/>
          </a:xfrm>
          <a:prstGeom prst="rect">
            <a:avLst/>
          </a:prstGeom>
          <a:ln>
            <a:noFill/>
          </a:ln>
        </p:spPr>
      </p:pic>
      <p:pic>
        <p:nvPicPr>
          <p:cNvPr id="89" name="Picture 4"/>
          <p:cNvPicPr/>
          <p:nvPr/>
        </p:nvPicPr>
        <p:blipFill>
          <a:blip r:embed="rId3"/>
          <a:stretch/>
        </p:blipFill>
        <p:spPr>
          <a:xfrm>
            <a:off x="6893927" y="190944"/>
            <a:ext cx="1576369" cy="1013040"/>
          </a:xfrm>
          <a:prstGeom prst="rect">
            <a:avLst/>
          </a:prstGeom>
          <a:ln>
            <a:noFill/>
          </a:ln>
        </p:spPr>
      </p:pic>
      <p:pic>
        <p:nvPicPr>
          <p:cNvPr id="90" name="Picture 6"/>
          <p:cNvPicPr/>
          <p:nvPr/>
        </p:nvPicPr>
        <p:blipFill>
          <a:blip r:embed="rId4"/>
          <a:stretch/>
        </p:blipFill>
        <p:spPr>
          <a:xfrm>
            <a:off x="6968537" y="2053607"/>
            <a:ext cx="1644503" cy="1119320"/>
          </a:xfrm>
          <a:prstGeom prst="rect">
            <a:avLst/>
          </a:prstGeom>
          <a:ln>
            <a:noFill/>
          </a:ln>
        </p:spPr>
      </p:pic>
      <p:pic>
        <p:nvPicPr>
          <p:cNvPr id="91" name="Picture 8"/>
          <p:cNvPicPr/>
          <p:nvPr/>
        </p:nvPicPr>
        <p:blipFill rotWithShape="1">
          <a:blip r:embed="rId5"/>
          <a:srcRect l="21897" t="6410" r="20538"/>
          <a:stretch/>
        </p:blipFill>
        <p:spPr>
          <a:xfrm>
            <a:off x="1577281" y="163112"/>
            <a:ext cx="742950" cy="1047570"/>
          </a:xfrm>
          <a:prstGeom prst="rect">
            <a:avLst/>
          </a:prstGeom>
          <a:ln>
            <a:noFill/>
          </a:ln>
        </p:spPr>
      </p:pic>
      <p:pic>
        <p:nvPicPr>
          <p:cNvPr id="92" name="Picture 10"/>
          <p:cNvPicPr/>
          <p:nvPr/>
        </p:nvPicPr>
        <p:blipFill>
          <a:blip r:embed="rId6"/>
          <a:stretch/>
        </p:blipFill>
        <p:spPr>
          <a:xfrm>
            <a:off x="8253899" y="4723246"/>
            <a:ext cx="604080" cy="604080"/>
          </a:xfrm>
          <a:prstGeom prst="rect">
            <a:avLst/>
          </a:prstGeom>
          <a:ln>
            <a:noFill/>
          </a:ln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A57FFBC-1900-47A3-B31A-E94588B98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65" y="275943"/>
            <a:ext cx="1060786" cy="1060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4" name="CustomShape 2"/>
          <p:cNvSpPr/>
          <p:nvPr/>
        </p:nvSpPr>
        <p:spPr>
          <a:xfrm>
            <a:off x="0" y="204480"/>
            <a:ext cx="91436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Pour le voyage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539639" y="986760"/>
            <a:ext cx="8414579" cy="206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Ne pas emporter 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</a:t>
            </a:r>
            <a:r>
              <a:rPr lang="fr-FR" sz="2800" b="1" u="sng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bijoux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ni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d'objets de valeur. 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élèves sont une cible très visible, facile.</a:t>
            </a:r>
            <a:endParaRPr lang="fr-FR" sz="2800" strike="noStrike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appareils photos ou les téléphones portables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sont également 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sous la seule responsabilité de l’élève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 cas de vol ou de perte.</a:t>
            </a:r>
            <a:endParaRPr lang="fr-FR" sz="2800" strike="noStrike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8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Une 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somme</a:t>
            </a:r>
            <a:r>
              <a:rPr lang="fr-FR" sz="28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d'argent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raisonnable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pourra être donnée à votre enfant mais il en est seul responsable et  devra être très prudent  lorsqu’il l’aura sur lui. </a:t>
            </a:r>
            <a:endParaRPr lang="fr-FR" sz="2800" strike="noStrike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7" name="CustomShape 2"/>
          <p:cNvSpPr/>
          <p:nvPr/>
        </p:nvSpPr>
        <p:spPr>
          <a:xfrm>
            <a:off x="232048" y="205596"/>
            <a:ext cx="8679544" cy="54878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fr-FR" sz="3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36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Comportement dans l'autocar.</a:t>
            </a:r>
          </a:p>
          <a:p>
            <a:pPr algn="ctr">
              <a:lnSpc>
                <a:spcPct val="100000"/>
              </a:lnSpc>
            </a:pPr>
            <a:endParaRPr lang="fr-FR" sz="16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élèves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doivent :</a:t>
            </a:r>
            <a:endParaRPr lang="fr-FR" sz="2800" strike="noStrike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Rester assis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pendant les trajets avec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ceintures de sécurité bouclées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</a:p>
          <a:p>
            <a:pPr>
              <a:lnSpc>
                <a:spcPct val="100000"/>
              </a:lnSpc>
            </a:pPr>
            <a:r>
              <a:rPr lang="fr-FR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Rester silencieux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pendant les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trajets en particulier la nuit.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La première nuit veiller à dormir car visite de Milan ,  mardi toute la journée!</a:t>
            </a:r>
            <a:endParaRPr lang="fr-FR" sz="28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fr-FR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3/ </a:t>
            </a:r>
            <a:r>
              <a:rPr lang="fr-FR" sz="2800" b="1" strike="noStrike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Etre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polis et respectueux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envers le chauffeur et les accompagnateurs.  Chacun est responsable 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sa place ( Propreté, respect du matériel et des personnes … </a:t>
            </a:r>
            <a:r>
              <a:rPr lang="fr-FR" sz="2800" strike="noStrike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etc</a:t>
            </a:r>
            <a:r>
              <a:rPr lang="fr-FR" sz="2800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r>
              <a:rPr lang="fr-FR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</a:p>
          <a:p>
            <a:pPr algn="ctr"/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Toute dégradation devra être remboursée</a:t>
            </a:r>
            <a:endParaRPr lang="fr-FR" sz="28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5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05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fr-FR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A5A01C22-6077-497A-B5DE-048BBA513D0D}"/>
              </a:ext>
            </a:extLst>
          </p:cNvPr>
          <p:cNvSpPr txBox="1"/>
          <p:nvPr/>
        </p:nvSpPr>
        <p:spPr>
          <a:xfrm>
            <a:off x="0" y="0"/>
            <a:ext cx="9143999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Comportement pendant les visites.</a:t>
            </a:r>
            <a:endParaRPr lang="fr-FR" sz="32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	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 Les élèves 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doivent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être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calmes et attentifs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aux consignes (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horaire et lieu du rassemblement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). Veiller à avoir </a:t>
            </a:r>
            <a:r>
              <a:rPr lang="fr-FR" sz="32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  tenue correcte</a:t>
            </a:r>
          </a:p>
          <a:p>
            <a:pPr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fr-FR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 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 un élève se perd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fr-FR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 point de rencontre avec son professeur est le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hall d'entrée principal du musée</a:t>
            </a:r>
            <a:r>
              <a:rPr lang="fr-FR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;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 ville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prendre contact avec un policier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ou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téléphoner au professeur</a:t>
            </a:r>
            <a:r>
              <a:rPr lang="fr-FR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fr-FR" sz="28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3/ D’une façon générale, ne jamais rester seul. Toujours être au minimum 2.</a:t>
            </a:r>
          </a:p>
          <a:p>
            <a:pPr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4/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Pour les visites et les déplacements,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 groupes de 12-13  élèves seront constitués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sous la responsabilité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d’un professeur.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Un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responsable élève / groupe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sera également désigné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chaque demi-journée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pour veiller que le groupe respecte bien les consignes.</a:t>
            </a:r>
          </a:p>
        </p:txBody>
      </p:sp>
    </p:spTree>
    <p:extLst>
      <p:ext uri="{BB962C8B-B14F-4D97-AF65-F5344CB8AC3E}">
        <p14:creationId xmlns:p14="http://schemas.microsoft.com/office/powerpoint/2010/main" val="44292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3C574F1-6452-4FE6-8BB0-87700FE4D21B}"/>
              </a:ext>
            </a:extLst>
          </p:cNvPr>
          <p:cNvSpPr txBox="1"/>
          <p:nvPr/>
        </p:nvSpPr>
        <p:spPr>
          <a:xfrm>
            <a:off x="169723" y="215920"/>
            <a:ext cx="8974277" cy="6409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Comportement pendant le(s) temps « libre(s) ».</a:t>
            </a:r>
            <a:endParaRPr lang="fr-FR" sz="32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9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fr-FR" sz="28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Des plages horaires sont prévues pour le "shopping" sous réserve d’un comportement responsable des </a:t>
            </a:r>
            <a:r>
              <a:rPr lang="fr-FR" sz="2800" strike="noStrike" spc="-1" dirty="0" err="1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élèvesn</a:t>
            </a:r>
            <a:r>
              <a:rPr lang="fr-FR" sz="280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bus et à l’hôtel .</a:t>
            </a:r>
            <a:endParaRPr lang="fr-FR" sz="2800" strike="noStrike" spc="-1" dirty="0">
              <a:solidFill>
                <a:srgbClr val="00206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</a:t>
            </a:r>
            <a:r>
              <a:rPr lang="fr-F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</a:t>
            </a: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Ne jamais être seul</a:t>
            </a:r>
            <a:r>
              <a:rPr lang="fr-FR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favoriser les groupes de 3.</a:t>
            </a:r>
            <a:endParaRPr lang="fr-F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 Respecter les </a:t>
            </a:r>
            <a:r>
              <a:rPr lang="fr-FR" sz="28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consignes qui seront données: 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zone à ne pas dépasser, heure et point de rendez-vous …</a:t>
            </a:r>
          </a:p>
          <a:p>
            <a:pPr algn="ctr">
              <a:lnSpc>
                <a:spcPct val="100000"/>
              </a:lnSpc>
            </a:pPr>
            <a:r>
              <a:rPr lang="fr-FR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fr-FR" sz="2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Comportement à l’hôtel .</a:t>
            </a:r>
            <a:endParaRPr lang="fr-FR" sz="28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fr-FR" sz="28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Être poli et respectueux vis-à-vis des autres usagers de l’hôtel .</a:t>
            </a:r>
          </a:p>
          <a:p>
            <a:pPr algn="ctr">
              <a:lnSpc>
                <a:spcPct val="100000"/>
              </a:lnSpc>
            </a:pPr>
            <a:r>
              <a:rPr lang="fr-FR" sz="28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Gardez à l’esprit, que vous êtes les </a:t>
            </a:r>
            <a:r>
              <a:rPr lang="fr-FR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ambassadeurs </a:t>
            </a:r>
          </a:p>
          <a:p>
            <a:pPr algn="ctr">
              <a:lnSpc>
                <a:spcPct val="100000"/>
              </a:lnSpc>
            </a:pPr>
            <a:r>
              <a:rPr lang="fr-FR" sz="28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votre pays, de votre collège, de votre famille.</a:t>
            </a:r>
          </a:p>
          <a:p>
            <a:pPr>
              <a:lnSpc>
                <a:spcPct val="100000"/>
              </a:lnSpc>
            </a:pPr>
            <a:endParaRPr lang="fr-FR" sz="2800" strike="noStrike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256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-1" y="-209190"/>
            <a:ext cx="9143640" cy="6857640"/>
          </a:xfrm>
          <a:prstGeom prst="rect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0" name="CustomShape 2"/>
          <p:cNvSpPr/>
          <p:nvPr/>
        </p:nvSpPr>
        <p:spPr>
          <a:xfrm>
            <a:off x="719639" y="466273"/>
            <a:ext cx="7704360" cy="118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</a:t>
            </a: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 élèves devront avoir sur eux le numéro de portable des professeurs responsables et</a:t>
            </a:r>
          </a:p>
          <a:p>
            <a:pPr algn="ctr">
              <a:lnSpc>
                <a:spcPct val="100000"/>
              </a:lnSpc>
            </a:pPr>
            <a:r>
              <a:rPr lang="fr-FR" sz="28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des camarades de son groupe</a:t>
            </a:r>
            <a:r>
              <a:rPr lang="fr-FR" sz="28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fr-FR" sz="28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586596" y="1866621"/>
            <a:ext cx="8038959" cy="228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Aucune sortie le soir n'est autorisée.</a:t>
            </a:r>
            <a:r>
              <a:rPr lang="fr-FR" sz="32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Après le repas, les élèves peuvent veiller chacun dans leur chambre jusqu’à 22 heures maximum. </a:t>
            </a: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Réveil 6h45 chaque matin</a:t>
            </a:r>
            <a:r>
              <a:rPr lang="fr-FR" sz="32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</a:p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Interdiction d’aller de chambres en chambres. </a:t>
            </a:r>
            <a:endParaRPr lang="fr-FR" sz="3200" strike="noStrike" spc="-1" dirty="0">
              <a:solidFill>
                <a:srgbClr val="00B05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3200" b="1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règlement intérieur du collège s’applique pendant toute la durée du voyage.</a:t>
            </a:r>
            <a:endParaRPr lang="fr-FR" sz="32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1DBD1A5-C8B4-4A65-9CEE-AC0850F99E26}"/>
              </a:ext>
            </a:extLst>
          </p:cNvPr>
          <p:cNvSpPr txBox="1"/>
          <p:nvPr/>
        </p:nvSpPr>
        <p:spPr>
          <a:xfrm>
            <a:off x="1093723" y="-40613"/>
            <a:ext cx="597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CONSIGNES DE SECURITE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2"/>
          <p:cNvSpPr/>
          <p:nvPr/>
        </p:nvSpPr>
        <p:spPr>
          <a:xfrm>
            <a:off x="0" y="1301603"/>
            <a:ext cx="9036000" cy="41333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Rendez-vous vers  </a:t>
            </a:r>
            <a:r>
              <a:rPr lang="fr-FR" sz="2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21</a:t>
            </a:r>
            <a:r>
              <a:rPr lang="fr-FR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h45 devant le collège</a:t>
            </a:r>
            <a:endParaRPr lang="fr-FR" sz="20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  <a:p>
            <a:pPr>
              <a:lnSpc>
                <a:spcPct val="100000"/>
              </a:lnSpc>
            </a:pPr>
            <a:endParaRPr lang="fr-FR" sz="1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	</a:t>
            </a:r>
            <a:r>
              <a:rPr lang="fr-FR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22h15 </a:t>
            </a:r>
            <a:r>
              <a:rPr lang="fr-FR" sz="200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   Mise en place de l’autocar devant le Collège Mont Duplan de Nîmes.</a:t>
            </a:r>
            <a:endParaRPr lang="fr-FR" sz="20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	22h30	Départ en direction de MILAN </a:t>
            </a:r>
            <a:r>
              <a:rPr lang="fr-FR" sz="2000" i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pour  +- 10-12 h de trajet</a:t>
            </a:r>
          </a:p>
          <a:p>
            <a:pPr indent="-1485900" algn="just" hangingPunct="0"/>
            <a:r>
              <a:rPr lang="fr-FR" sz="2000" dirty="0">
                <a:effectLst/>
                <a:latin typeface="+mj-lt"/>
                <a:ea typeface="Times New Roman" panose="02020603050405020304" pitchFamily="18" charset="0"/>
              </a:rPr>
              <a:t>	          	</a:t>
            </a:r>
            <a:r>
              <a:rPr lang="fr-FR" sz="2000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  <a:cs typeface="Tahoma" panose="020B0604030504040204" pitchFamily="34" charset="0"/>
              </a:rPr>
              <a:t>Prévoir  dans un petit sac 1 en cas pour le petit déjeuner du matin et boisson  + </a:t>
            </a:r>
            <a:r>
              <a:rPr lang="fr-FR" sz="20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  <a:cs typeface="Tahoma" panose="020B0604030504040204" pitchFamily="34" charset="0"/>
              </a:rPr>
              <a:t>1 repas froid </a:t>
            </a:r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  <a:cs typeface="Tahoma" panose="020B0604030504040204" pitchFamily="34" charset="0"/>
              </a:rPr>
              <a:t>et  boisson </a:t>
            </a:r>
            <a:r>
              <a:rPr lang="fr-FR" sz="2000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  <a:cs typeface="Tahoma" panose="020B0604030504040204" pitchFamily="34" charset="0"/>
              </a:rPr>
              <a:t>	pour le pique nique de mardi midi	</a:t>
            </a:r>
          </a:p>
          <a:p>
            <a:pPr indent="-1485900" algn="just" hangingPunct="0"/>
            <a:r>
              <a:rPr lang="fr-F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	</a:t>
            </a:r>
            <a:r>
              <a:rPr lang="fr-FR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Prévoir un coussin pour dormir dans le bus + gardez médicaments sous la main . </a:t>
            </a:r>
            <a:endParaRPr lang="fr-FR" sz="2000" strike="noStrike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pic>
        <p:nvPicPr>
          <p:cNvPr id="55" name="Picture 2"/>
          <p:cNvPicPr/>
          <p:nvPr/>
        </p:nvPicPr>
        <p:blipFill>
          <a:blip r:embed="rId2"/>
          <a:stretch/>
        </p:blipFill>
        <p:spPr>
          <a:xfrm>
            <a:off x="7268760" y="146453"/>
            <a:ext cx="1767240" cy="1058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CustomShape 3"/>
          <p:cNvSpPr/>
          <p:nvPr/>
        </p:nvSpPr>
        <p:spPr>
          <a:xfrm>
            <a:off x="-107640" y="86467"/>
            <a:ext cx="914364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Jour 1 : lundi </a:t>
            </a:r>
            <a:r>
              <a:rPr lang="fr-FR" sz="32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</a:t>
            </a: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Avril</a:t>
            </a:r>
          </a:p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DEPART POUR ROME </a:t>
            </a:r>
          </a:p>
          <a:p>
            <a:pPr algn="ctr"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2F1AB9B-DB88-4CA9-BBC8-D7D3A73C6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15" y="422774"/>
            <a:ext cx="1060786" cy="1060786"/>
          </a:xfrm>
          <a:prstGeom prst="rect">
            <a:avLst/>
          </a:prstGeom>
          <a:noFill/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1257D5FB-C7BF-4264-8388-1DFAF53FA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987" y="5421847"/>
            <a:ext cx="1060786" cy="1060786"/>
          </a:xfrm>
          <a:prstGeom prst="rect">
            <a:avLst/>
          </a:prstGeom>
          <a:noFill/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1451602-8C45-DB30-CEEF-34E6E787F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1774" y="4281316"/>
            <a:ext cx="3899139" cy="2501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C6AA38D-28D9-BAEF-199F-3DDE4B4F3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12" y="828135"/>
            <a:ext cx="8004986" cy="513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6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65" name="CustomShape 4"/>
          <p:cNvSpPr/>
          <p:nvPr/>
        </p:nvSpPr>
        <p:spPr>
          <a:xfrm>
            <a:off x="2165864" y="252308"/>
            <a:ext cx="401955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Jour 2 : mardi 8 avril</a:t>
            </a:r>
          </a:p>
          <a:p>
            <a:pPr algn="ctr">
              <a:lnSpc>
                <a:spcPct val="100000"/>
              </a:lnSpc>
            </a:pPr>
            <a:r>
              <a:rPr lang="fr-FR" sz="32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Découverte de Milan </a:t>
            </a: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AutoShape 2" descr="Visiter le Colisée de Rome - Conseils &amp; Billets">
            <a:extLst>
              <a:ext uri="{FF2B5EF4-FFF2-40B4-BE49-F238E27FC236}">
                <a16:creationId xmlns:a16="http://schemas.microsoft.com/office/drawing/2014/main" id="{B9B582EA-3869-4FD4-B93F-266B1A2DB1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F1D5F1C-27E3-4D46-B405-273EB9B5838F}"/>
              </a:ext>
            </a:extLst>
          </p:cNvPr>
          <p:cNvSpPr txBox="1"/>
          <p:nvPr/>
        </p:nvSpPr>
        <p:spPr>
          <a:xfrm>
            <a:off x="307333" y="1579519"/>
            <a:ext cx="873871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485900" algn="just" hangingPunct="0"/>
            <a:r>
              <a:rPr lang="fr-FR" sz="2000" dirty="0">
                <a:effectLst/>
                <a:latin typeface="+mj-lt"/>
                <a:ea typeface="Times New Roman" panose="02020603050405020304" pitchFamily="18" charset="0"/>
              </a:rPr>
              <a:t>		  </a:t>
            </a:r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6h45-7h </a:t>
            </a:r>
            <a:r>
              <a:rPr lang="fr-FR" sz="2000" i="1" dirty="0">
                <a:solidFill>
                  <a:srgbClr val="00B050"/>
                </a:solidFill>
                <a:ea typeface="Times New Roman" panose="02020603050405020304" pitchFamily="18" charset="0"/>
              </a:rPr>
              <a:t>Petit déjeuner  sur une aire d’autoroute juste avant d’arrivée à Milan avec l’en cas emporté par les élèves </a:t>
            </a:r>
          </a:p>
          <a:p>
            <a:pPr indent="-1485900" algn="ctr" hangingPunct="0"/>
            <a:r>
              <a:rPr lang="fr-FR" sz="2000" dirty="0">
                <a:effectLst/>
                <a:latin typeface="+mj-lt"/>
                <a:ea typeface="Times New Roman" panose="02020603050405020304" pitchFamily="18" charset="0"/>
              </a:rPr>
              <a:t>     </a:t>
            </a:r>
            <a:r>
              <a:rPr lang="fr-FR" sz="24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8h    Arrivée à Milan.</a:t>
            </a:r>
          </a:p>
          <a:p>
            <a:pPr indent="-1485900" algn="just" hangingPunct="0"/>
            <a:r>
              <a:rPr lang="fr-FR" sz="2000" dirty="0">
                <a:latin typeface="+mj-lt"/>
                <a:ea typeface="Times New Roman" panose="02020603050405020304" pitchFamily="18" charset="0"/>
              </a:rPr>
              <a:t>     	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Matinée </a:t>
            </a:r>
            <a:r>
              <a:rPr lang="fr-FR" sz="2000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consacrée à la</a:t>
            </a:r>
            <a:r>
              <a:rPr lang="fr-FR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 Visite du 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centre ville: </a:t>
            </a:r>
            <a:r>
              <a:rPr lang="fr-FR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 Le </a:t>
            </a:r>
            <a:r>
              <a:rPr lang="fr-FR" sz="2000" b="1" dirty="0" err="1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Duomo</a:t>
            </a:r>
            <a:r>
              <a:rPr lang="fr-FR" sz="20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 + 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La Galerie Vittorio </a:t>
            </a:r>
            <a:r>
              <a:rPr lang="fr-FR" sz="2000" b="1" dirty="0" err="1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Emmanuele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 II</a:t>
            </a:r>
            <a:endParaRPr lang="fr-FR" sz="2000" b="1" dirty="0">
              <a:effectLst/>
              <a:latin typeface="+mj-lt"/>
              <a:ea typeface="Times New Roman" panose="02020603050405020304" pitchFamily="18" charset="0"/>
            </a:endParaRPr>
          </a:p>
          <a:p>
            <a:pPr indent="-1485900" algn="just" hangingPunct="0"/>
            <a:r>
              <a:rPr lang="fr-FR" sz="2000" dirty="0">
                <a:latin typeface="+mj-lt"/>
                <a:ea typeface="Times New Roman" panose="02020603050405020304" pitchFamily="18" charset="0"/>
              </a:rPr>
              <a:t> 	</a:t>
            </a:r>
            <a:r>
              <a:rPr lang="fr-FR" sz="2000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Pique nique à proximité de la Galerie Vittorio </a:t>
            </a:r>
            <a:r>
              <a:rPr lang="fr-FR" sz="2000" i="1" dirty="0" err="1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Emmanuele</a:t>
            </a:r>
            <a:r>
              <a:rPr lang="fr-FR" sz="2000" i="1" dirty="0">
                <a:solidFill>
                  <a:srgbClr val="00B050"/>
                </a:solidFill>
                <a:latin typeface="+mj-lt"/>
                <a:ea typeface="Times New Roman" panose="02020603050405020304" pitchFamily="18" charset="0"/>
              </a:rPr>
              <a:t> II</a:t>
            </a:r>
            <a:endParaRPr lang="fr-FR" sz="2000" dirty="0">
              <a:effectLst/>
              <a:latin typeface="+mj-lt"/>
              <a:ea typeface="Times New Roman" panose="02020603050405020304" pitchFamily="18" charset="0"/>
            </a:endParaRPr>
          </a:p>
          <a:p>
            <a:pPr algn="just" hangingPunct="0"/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Après-midi : </a:t>
            </a:r>
            <a:r>
              <a:rPr lang="fr-FR" sz="2000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visite du 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musée de la Scala de Milan en 2 groupes, puis visite de la via Monte </a:t>
            </a:r>
            <a:r>
              <a:rPr lang="fr-FR" sz="2000" b="1" dirty="0" err="1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Napoleone</a:t>
            </a:r>
            <a:r>
              <a:rPr lang="fr-FR" sz="2000" b="1" dirty="0">
                <a:solidFill>
                  <a:srgbClr val="FF0000"/>
                </a:solidFill>
                <a:effectLst/>
                <a:latin typeface="+mj-lt"/>
                <a:ea typeface="Times New Roman" panose="02020603050405020304" pitchFamily="18" charset="0"/>
              </a:rPr>
              <a:t>, pôle de la mode italienne</a:t>
            </a:r>
          </a:p>
          <a:p>
            <a:pPr indent="-1485900" algn="just" hangingPunct="0"/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		</a:t>
            </a:r>
          </a:p>
          <a:p>
            <a:pPr indent="-1485900" algn="ctr" hangingPunct="0"/>
            <a:r>
              <a:rPr lang="fr-FR" sz="20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17h 00 Départ de Milan vers la région du Lac d’</a:t>
            </a:r>
            <a:r>
              <a:rPr lang="fr-FR" sz="2000" b="1" i="1" dirty="0" err="1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Iséo</a:t>
            </a:r>
            <a:r>
              <a:rPr lang="fr-FR" sz="20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 . </a:t>
            </a:r>
          </a:p>
          <a:p>
            <a:pPr indent="-1485900" algn="just" hangingPunct="0"/>
            <a:r>
              <a:rPr lang="fr-FR" sz="2000" dirty="0">
                <a:effectLst/>
                <a:latin typeface="+mj-lt"/>
                <a:ea typeface="Times New Roman" panose="02020603050405020304" pitchFamily="18" charset="0"/>
              </a:rPr>
              <a:t>	</a:t>
            </a:r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Arrivée vers 19h30 et installation à l’hôtel : dîner et logement (début de la pension complète)</a:t>
            </a:r>
          </a:p>
          <a:p>
            <a:pPr indent="-1485900" algn="just" hangingPunct="0"/>
            <a:endParaRPr lang="fr-FR" sz="2000" i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F994822F-7C32-425E-9121-67F4E8836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295" y="5495164"/>
            <a:ext cx="1060786" cy="1060786"/>
          </a:xfrm>
          <a:prstGeom prst="rect">
            <a:avLst/>
          </a:prstGeom>
          <a:noFill/>
        </p:spPr>
      </p:pic>
      <p:pic>
        <p:nvPicPr>
          <p:cNvPr id="1026" name="Picture 2" descr="Visiter le Duomo de Milan">
            <a:extLst>
              <a:ext uri="{FF2B5EF4-FFF2-40B4-BE49-F238E27FC236}">
                <a16:creationId xmlns:a16="http://schemas.microsoft.com/office/drawing/2014/main" id="{E24C8A45-609A-E22E-2DB5-B62952AA5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3" y="252454"/>
            <a:ext cx="1891416" cy="125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LERIE VICTOR EMMANUEL II (Milan): Ce qu'il faut savoir pour votre visite  (avec critiques)">
            <a:extLst>
              <a:ext uri="{FF2B5EF4-FFF2-40B4-BE49-F238E27FC236}">
                <a16:creationId xmlns:a16="http://schemas.microsoft.com/office/drawing/2014/main" id="{9D7C1072-4BB9-1FE8-E92D-48980E7EE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472" y="116633"/>
            <a:ext cx="2633196" cy="146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lan : Visite du musée et du théâtre de la Scala | GetYourGuide">
            <a:extLst>
              <a:ext uri="{FF2B5EF4-FFF2-40B4-BE49-F238E27FC236}">
                <a16:creationId xmlns:a16="http://schemas.microsoft.com/office/drawing/2014/main" id="{D1E71F46-4E5D-D3A3-F3EB-181DC8924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867" y="5062642"/>
            <a:ext cx="29718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ia Montenapoleone, la rue commerçante de luxe Milano : avec la plupart des  marques de mode célèbres, dans une journée ensoleillée Photo Stock - Alamy">
            <a:extLst>
              <a:ext uri="{FF2B5EF4-FFF2-40B4-BE49-F238E27FC236}">
                <a16:creationId xmlns:a16="http://schemas.microsoft.com/office/drawing/2014/main" id="{C8AEB95F-6301-20C0-A0B2-EB1EE996E8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7" t="21387" r="34448" b="32829"/>
          <a:stretch/>
        </p:blipFill>
        <p:spPr bwMode="auto">
          <a:xfrm>
            <a:off x="802532" y="5479989"/>
            <a:ext cx="1631025" cy="121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8B089790-F4B6-46A7-BB28-7B74A9A9E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ALERIE VICTOR EMMANUEL II (Milan): Ce qu'il faut savoir pour votre visite  (avec critiques)">
            <a:extLst>
              <a:ext uri="{FF2B5EF4-FFF2-40B4-BE49-F238E27FC236}">
                <a16:creationId xmlns:a16="http://schemas.microsoft.com/office/drawing/2014/main" id="{C7933185-AF6B-FFD8-6EC3-DCF6F1019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r="12355" b="1"/>
          <a:stretch/>
        </p:blipFill>
        <p:spPr bwMode="auto">
          <a:xfrm>
            <a:off x="20" y="1"/>
            <a:ext cx="8461525" cy="561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57" name="Group 2056">
            <a:extLst>
              <a:ext uri="{FF2B5EF4-FFF2-40B4-BE49-F238E27FC236}">
                <a16:creationId xmlns:a16="http://schemas.microsoft.com/office/drawing/2014/main" id="{9DE3F54D-33BC-4382-A2AB-5E002F0F1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28" y="5029199"/>
            <a:ext cx="9171095" cy="1828800"/>
            <a:chOff x="-305" y="2987478"/>
            <a:chExt cx="12188952" cy="1828800"/>
          </a:xfrm>
        </p:grpSpPr>
        <p:sp>
          <p:nvSpPr>
            <p:cNvPr id="2058" name="Freeform: Shape 2057">
              <a:extLst>
                <a:ext uri="{FF2B5EF4-FFF2-40B4-BE49-F238E27FC236}">
                  <a16:creationId xmlns:a16="http://schemas.microsoft.com/office/drawing/2014/main" id="{6798451A-4EC8-4869-8DFB-BCE4E00BE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60ECD12F-47FF-48FE-A827-069775A8AD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48928757-970C-4B99-9F9C-0C07E4A945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1213505B-6136-49EC-951C-1FDA2A6C5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27026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Milan : Visite du musée et du théâtre de la Scala | GetYourGuide">
            <a:extLst>
              <a:ext uri="{FF2B5EF4-FFF2-40B4-BE49-F238E27FC236}">
                <a16:creationId xmlns:a16="http://schemas.microsoft.com/office/drawing/2014/main" id="{ECB52334-ACB3-6AB2-0D47-8269CBEEA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03" y="672859"/>
            <a:ext cx="8207235" cy="426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60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5D0E041-4198-B444-FE81-94088E699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94" y="140174"/>
            <a:ext cx="7382905" cy="3238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5A7C450-9CFB-DEA4-BFAA-C59EB2895348}"/>
              </a:ext>
            </a:extLst>
          </p:cNvPr>
          <p:cNvSpPr txBox="1"/>
          <p:nvPr/>
        </p:nvSpPr>
        <p:spPr>
          <a:xfrm>
            <a:off x="569994" y="3429000"/>
            <a:ext cx="800400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485900" algn="ctr" hangingPunct="0"/>
            <a:r>
              <a:rPr lang="fr-FR" sz="24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17h 00 Départ de Milan vers la région du Lac d’</a:t>
            </a:r>
            <a:r>
              <a:rPr lang="fr-FR" sz="2400" b="1" i="1" dirty="0" err="1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Iséo</a:t>
            </a:r>
            <a:r>
              <a:rPr lang="fr-FR" sz="2400" b="1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 . </a:t>
            </a:r>
          </a:p>
          <a:p>
            <a:pPr indent="-1485900" algn="ctr" hangingPunct="0"/>
            <a:r>
              <a:rPr lang="fr-FR" sz="2400" dirty="0">
                <a:effectLst/>
                <a:latin typeface="+mj-lt"/>
                <a:ea typeface="Times New Roman" panose="02020603050405020304" pitchFamily="18" charset="0"/>
              </a:rPr>
              <a:t>	</a:t>
            </a:r>
            <a:r>
              <a:rPr lang="fr-FR" sz="2000" i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Arrivée vers 19h30 et installation à l’hôtel : dîner et logement (début de la pension complète)</a:t>
            </a:r>
          </a:p>
        </p:txBody>
      </p:sp>
      <p:pic>
        <p:nvPicPr>
          <p:cNvPr id="4100" name="Picture 4" descr="Vacances à vélo sur le Lac Iseo | Les meilleurs itineraires et hôtels à vélo">
            <a:extLst>
              <a:ext uri="{FF2B5EF4-FFF2-40B4-BE49-F238E27FC236}">
                <a16:creationId xmlns:a16="http://schemas.microsoft.com/office/drawing/2014/main" id="{F96661ED-DCA7-23BF-83AF-A26587B17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39" y="4607763"/>
            <a:ext cx="4018008" cy="206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écouvrez le lac d'Iseo, véritable joyau du Nord de l'Italie - Geo.fr">
            <a:extLst>
              <a:ext uri="{FF2B5EF4-FFF2-40B4-BE49-F238E27FC236}">
                <a16:creationId xmlns:a16="http://schemas.microsoft.com/office/drawing/2014/main" id="{1EA91E8E-0BC8-0006-0CE0-E491E5002E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4" t="-3259" b="3259"/>
          <a:stretch/>
        </p:blipFill>
        <p:spPr bwMode="auto">
          <a:xfrm>
            <a:off x="5262113" y="4616774"/>
            <a:ext cx="3311888" cy="210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165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CustomShape 3"/>
          <p:cNvSpPr/>
          <p:nvPr/>
        </p:nvSpPr>
        <p:spPr>
          <a:xfrm>
            <a:off x="2043294" y="-39308"/>
            <a:ext cx="4537495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Jour 3 : mercredi 9 avril</a:t>
            </a:r>
          </a:p>
          <a:p>
            <a:pPr algn="ctr">
              <a:lnSpc>
                <a:spcPct val="100000"/>
              </a:lnSpc>
            </a:pPr>
            <a:r>
              <a:rPr lang="fr-FR" sz="32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Brescia, Lac de Garde,</a:t>
            </a:r>
          </a:p>
          <a:p>
            <a:pPr algn="ct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Vérone</a:t>
            </a:r>
          </a:p>
          <a:p>
            <a:pPr algn="ctr">
              <a:lnSpc>
                <a:spcPct val="100000"/>
              </a:lnSpc>
            </a:pPr>
            <a:endParaRPr lang="fr-FR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0B93B8A-BFFF-4F23-9914-CD7F1B28A552}"/>
              </a:ext>
            </a:extLst>
          </p:cNvPr>
          <p:cNvSpPr txBox="1"/>
          <p:nvPr/>
        </p:nvSpPr>
        <p:spPr>
          <a:xfrm>
            <a:off x="1958466" y="1550075"/>
            <a:ext cx="6927729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485900" hangingPunct="0"/>
            <a:r>
              <a:rPr lang="fr-FR" sz="2400" b="1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                     Départ 8h</a:t>
            </a:r>
            <a:endParaRPr lang="fr-FR" sz="2400" b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indent="-1485900" algn="just" hangingPunct="0"/>
            <a:r>
              <a:rPr lang="fr-FR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Matinée : </a:t>
            </a:r>
            <a:r>
              <a:rPr lang="fr-FR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Excursion à </a:t>
            </a:r>
            <a:r>
              <a:rPr lang="fr-FR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Brescia </a:t>
            </a:r>
            <a:r>
              <a:rPr lang="fr-FR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:</a:t>
            </a:r>
          </a:p>
          <a:p>
            <a:pPr indent="-1485900" algn="just" hangingPunct="0"/>
            <a:r>
              <a:rPr lang="fr-FR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visite de </a:t>
            </a:r>
            <a:r>
              <a:rPr lang="fr-FR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la plus grande zone archéologique </a:t>
            </a:r>
            <a:r>
              <a:rPr lang="fr-FR" sz="2000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du nord de l’Italie au patrimoine mondial </a:t>
            </a:r>
            <a:r>
              <a:rPr lang="fr-FR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de l’UNESCO  </a:t>
            </a:r>
          </a:p>
          <a:p>
            <a:pPr indent="-1485900" algn="ctr" hangingPunct="0"/>
            <a:r>
              <a:rPr lang="fr-FR" sz="1600" dirty="0">
                <a:solidFill>
                  <a:srgbClr val="00B050"/>
                </a:solidFill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https://artsupp.com/fr/brescia/musees/parco-archeologico-di-brixia-romana</a:t>
            </a:r>
            <a:endParaRPr lang="fr-FR" sz="1600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 indent="-1485900" algn="ctr" hangingPunct="0"/>
            <a:endParaRPr lang="fr-FR" sz="1600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 indent="-1485900" algn="just" hangingPunct="0"/>
            <a:r>
              <a:rPr lang="fr-FR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En fin de matinée visite des Musées du monastère bénédictin San Salvatore et  San Giulia situés dans le Parc archéologique </a:t>
            </a:r>
          </a:p>
          <a:p>
            <a:pPr indent="-1485900" algn="ctr" hangingPunct="0"/>
            <a:r>
              <a:rPr lang="fr-FR" sz="1600" dirty="0">
                <a:solidFill>
                  <a:srgbClr val="00B050"/>
                </a:solidFill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https://www.bresciatourism.it/fr/que-faire/santa-giulia-musee-de-la-ville/</a:t>
            </a:r>
            <a:endParaRPr lang="fr-FR" sz="1600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fr-FR" sz="2000" b="1" dirty="0">
                <a:solidFill>
                  <a:srgbClr val="18A7B5"/>
                </a:solidFill>
                <a:effectLst/>
                <a:ea typeface="Times New Roman" panose="02020603050405020304" pitchFamily="18" charset="0"/>
              </a:rPr>
              <a:t>	</a:t>
            </a:r>
            <a:r>
              <a:rPr lang="fr-FR" sz="2000" b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Vers 12h30-13h , p</a:t>
            </a:r>
            <a:r>
              <a:rPr lang="fr-FR" sz="2000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ique-nique fourni par l’hôtel sur les bords du </a:t>
            </a:r>
            <a:r>
              <a:rPr lang="fr-FR" sz="2000" b="1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Lac de Garde</a:t>
            </a:r>
            <a:endParaRPr lang="fr-FR" sz="2000" b="1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 indent="-1485900" algn="just" hangingPunct="0"/>
            <a:r>
              <a:rPr lang="fr-FR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Après-midi : visite de Vérone, 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le centre ville, la maison de Juliette, les Piazza 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del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Erbe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et 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del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fr-FR" sz="2000" i="1" dirty="0" err="1">
                <a:solidFill>
                  <a:srgbClr val="FF0000"/>
                </a:solidFill>
                <a:ea typeface="Times New Roman" panose="02020603050405020304" pitchFamily="18" charset="0"/>
              </a:rPr>
              <a:t>S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ignori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l’amphithéâtre romain, </a:t>
            </a:r>
            <a:r>
              <a:rPr lang="fr-FR" sz="2000" i="1" dirty="0" err="1">
                <a:solidFill>
                  <a:srgbClr val="FF0000"/>
                </a:solidFill>
                <a:ea typeface="Times New Roman" panose="02020603050405020304" pitchFamily="18" charset="0"/>
              </a:rPr>
              <a:t>C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astelvecchio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ponte</a:t>
            </a:r>
            <a:r>
              <a:rPr lang="fr-FR" sz="2000" i="1" dirty="0">
                <a:effectLst/>
                <a:ea typeface="Times New Roman" panose="02020603050405020304" pitchFamily="18" charset="0"/>
              </a:rPr>
              <a:t>	</a:t>
            </a:r>
            <a:r>
              <a:rPr lang="fr-FR" sz="2000" i="1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Scaligero</a:t>
            </a:r>
            <a:r>
              <a:rPr lang="fr-FR" sz="20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fr-FR" sz="2000" i="1" dirty="0">
                <a:effectLst/>
                <a:ea typeface="Times New Roman" panose="02020603050405020304" pitchFamily="18" charset="0"/>
              </a:rPr>
              <a:t> </a:t>
            </a:r>
          </a:p>
          <a:p>
            <a:pPr indent="-1485900" algn="just" hangingPunct="0"/>
            <a:endParaRPr lang="fr-FR" sz="2000" i="1" dirty="0">
              <a:effectLst/>
              <a:ea typeface="Times New Roman" panose="02020603050405020304" pitchFamily="18" charset="0"/>
            </a:endParaRPr>
          </a:p>
          <a:p>
            <a:pPr indent="-1485900" algn="ctr" hangingPunct="0"/>
            <a:r>
              <a:rPr lang="fr-FR" sz="2000" b="1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Retour </a:t>
            </a:r>
            <a:r>
              <a:rPr lang="fr-FR" sz="2000" b="1" i="1" dirty="0">
                <a:solidFill>
                  <a:srgbClr val="00B050"/>
                </a:solidFill>
                <a:ea typeface="Times New Roman" panose="02020603050405020304" pitchFamily="18" charset="0"/>
              </a:rPr>
              <a:t>à l’hôtel  </a:t>
            </a:r>
            <a:r>
              <a:rPr lang="fr-FR" sz="2000" b="1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vers 19h</a:t>
            </a:r>
            <a:r>
              <a:rPr lang="fr-FR" sz="2000" i="1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736FA44-14A4-49FF-AEFF-EB30897FB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63" y="6021238"/>
            <a:ext cx="836762" cy="836762"/>
          </a:xfrm>
          <a:prstGeom prst="rect">
            <a:avLst/>
          </a:prstGeom>
          <a:noFill/>
        </p:spPr>
      </p:pic>
      <p:pic>
        <p:nvPicPr>
          <p:cNvPr id="5124" name="Picture 4" descr="Brescia, zone monumentale archéologique - Ghigo Roli-Photo12">
            <a:extLst>
              <a:ext uri="{FF2B5EF4-FFF2-40B4-BE49-F238E27FC236}">
                <a16:creationId xmlns:a16="http://schemas.microsoft.com/office/drawing/2014/main" id="{7D96E8CB-96F6-28D7-E648-3DFFBD46F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1" y="106501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Santa Giulia Museum - Fondazione Brescia Musei">
            <a:extLst>
              <a:ext uri="{FF2B5EF4-FFF2-40B4-BE49-F238E27FC236}">
                <a16:creationId xmlns:a16="http://schemas.microsoft.com/office/drawing/2014/main" id="{76445771-4E7E-DD27-3A4E-BD7BA7EEF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89" y="-18931"/>
            <a:ext cx="2144349" cy="160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Visiter Verone : + 12 lieux et expériences à ne pas rater !">
            <a:extLst>
              <a:ext uri="{FF2B5EF4-FFF2-40B4-BE49-F238E27FC236}">
                <a16:creationId xmlns:a16="http://schemas.microsoft.com/office/drawing/2014/main" id="{EE15C15F-90EC-10FE-0DDE-EDF39EDF7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5" y="3505793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61BD91E-0600-2A45-E38D-31BEF4D8B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204" y="597044"/>
            <a:ext cx="4753638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811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 POINT REUNION PARENTS ITALIE" id="{3DC57941-AADB-4B4C-B900-5E0CE8E710B5}" vid="{0F5DD349-CFEE-4303-9557-15E104D5DB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POINT REUNION PARENTS ITALIE</Template>
  <TotalTime>162</TotalTime>
  <Words>1132</Words>
  <Application>Microsoft Office PowerPoint</Application>
  <PresentationFormat>Affichage à l'écran (4:3)</PresentationFormat>
  <Paragraphs>105</Paragraphs>
  <Slides>18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Meiryo</vt:lpstr>
      <vt:lpstr>Arial</vt:lpstr>
      <vt:lpstr>Calibri</vt:lpstr>
      <vt:lpstr>Symbol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visiteur visiteur</dc:creator>
  <cp:lastModifiedBy>admin</cp:lastModifiedBy>
  <cp:revision>10</cp:revision>
  <dcterms:created xsi:type="dcterms:W3CDTF">2025-03-17T16:03:25Z</dcterms:created>
  <dcterms:modified xsi:type="dcterms:W3CDTF">2025-03-18T08:01:54Z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Hewlett-Packard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10</vt:i4>
  </property>
</Properties>
</file>